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B4B78F9-E81D-4519-8E13-CBCC27AA3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146042"/>
            <a:ext cx="8689976" cy="4105468"/>
          </a:xfrm>
        </p:spPr>
        <p:txBody>
          <a:bodyPr>
            <a:normAutofit/>
          </a:bodyPr>
          <a:lstStyle/>
          <a:p>
            <a:pPr algn="ctr"/>
            <a:endParaRPr lang="en-US" sz="1800" b="1" u="sng" dirty="0">
              <a:effectLst/>
              <a:latin typeface="Comic Sans MS" panose="030F0702030302020204" pitchFamily="66" charset="0"/>
            </a:endParaRPr>
          </a:p>
          <a:p>
            <a:pPr algn="ctr"/>
            <a:r>
              <a:rPr lang="en-US" sz="2000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ESCOLA DE PAIS</a:t>
            </a:r>
            <a:endParaRPr lang="es-ES" sz="2000" b="1" u="sng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       </a:t>
            </a:r>
            <a:endParaRPr lang="es-E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Título</a:t>
            </a:r>
            <a:r>
              <a:rPr lang="en-U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FF0000"/>
                </a:solidFill>
                <a:effectLst/>
                <a:latin typeface="Cricket"/>
                <a:ea typeface="Times New Roman" panose="02020603050405020304" pitchFamily="18" charset="0"/>
              </a:rPr>
              <a:t> </a:t>
            </a:r>
            <a:endParaRPr lang="es-E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Cricket"/>
                <a:ea typeface="Times New Roman" panose="02020603050405020304" pitchFamily="18" charset="0"/>
              </a:rPr>
              <a:t>Non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ricket"/>
                <a:ea typeface="Times New Roman" panose="02020603050405020304" pitchFamily="18" charset="0"/>
              </a:rPr>
              <a:t>quero</a:t>
            </a:r>
            <a:r>
              <a:rPr lang="en-US" sz="2000" b="1" dirty="0">
                <a:solidFill>
                  <a:srgbClr val="FF0000"/>
                </a:solidFill>
                <a:effectLst/>
                <a:latin typeface="Cricke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ricket"/>
                <a:ea typeface="Times New Roman" panose="02020603050405020304" pitchFamily="18" charset="0"/>
              </a:rPr>
              <a:t>ir</a:t>
            </a:r>
            <a:r>
              <a:rPr lang="en-US" sz="2000" b="1" dirty="0">
                <a:solidFill>
                  <a:srgbClr val="FF0000"/>
                </a:solidFill>
                <a:effectLst/>
                <a:latin typeface="Cricket"/>
                <a:ea typeface="Times New Roman" panose="02020603050405020304" pitchFamily="18" charset="0"/>
              </a:rPr>
              <a:t> ó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ricket"/>
                <a:ea typeface="Times New Roman" panose="02020603050405020304" pitchFamily="18" charset="0"/>
              </a:rPr>
              <a:t>cole</a:t>
            </a:r>
            <a:endParaRPr lang="es-E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effectLst/>
                <a:latin typeface="Cricket"/>
                <a:ea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EC592D8-B37B-4396-A44A-3E0B6A1121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92313"/>
              </p:ext>
            </p:extLst>
          </p:nvPr>
        </p:nvGraphicFramePr>
        <p:xfrm>
          <a:off x="2531615" y="929075"/>
          <a:ext cx="7128769" cy="104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8877365" imgH="1714286" progId="Paint.Picture">
                  <p:embed/>
                </p:oleObj>
              </mc:Choice>
              <mc:Fallback>
                <p:oleObj name="Imagen de mapa de bits" r:id="rId2" imgW="8877365" imgH="1714286" progId="Paint.Picture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6FB5E94-7D4F-4988-A9F4-D94E923238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615" y="929075"/>
                        <a:ext cx="7128769" cy="10400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18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0010C9-F342-45D3-85D9-0B4838B001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62474"/>
            <a:ext cx="10363826" cy="5128726"/>
          </a:xfrm>
        </p:spPr>
        <p:txBody>
          <a:bodyPr>
            <a:normAutofit fontScale="85000" lnSpcReduction="20000"/>
          </a:bodyPr>
          <a:lstStyle/>
          <a:p>
            <a:pPr marL="449580" indent="449580" algn="just"/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Tan pronto como as nais e os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pais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tomáste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-la decisión de que a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vosa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filla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ou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fillo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, acoda por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primeira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vez á Escola Infantil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podédesvos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encontrar con que a/o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picariña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/o non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estea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de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acordo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con esa decisión e se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negue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en rotundo. Desde logo, é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sempre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necesario un período de adaptación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ó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novo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ambiente, horario, actividades e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persoas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. Esta adaptación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adoita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ser rápida e satisfactoria en case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tódolos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nenos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e nenas.</a:t>
            </a:r>
            <a:endParaRPr lang="es-ES" sz="1800" dirty="0">
              <a:effectLst/>
              <a:latin typeface="Comic Sans MS" panose="030F0702030302020204" pitchFamily="66" charset="0"/>
              <a:ea typeface="Arial Unicode MS"/>
              <a:cs typeface="Times New Roman" panose="02020603050405020304" pitchFamily="18" charset="0"/>
            </a:endParaRPr>
          </a:p>
          <a:p>
            <a:pPr marL="220980" indent="0" algn="just">
              <a:buNone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u="sng" dirty="0">
                <a:effectLst/>
                <a:latin typeface="Comic Sans MS" panose="030F0702030302020204" pitchFamily="66" charset="0"/>
              </a:rPr>
              <a:t>FACTORES QUE ENTORPECEN A AXEITADA ADAPTACIÓN</a:t>
            </a:r>
            <a:endParaRPr lang="es-ES" sz="1800" b="1" u="sng" dirty="0">
              <a:effectLst/>
              <a:latin typeface="Comic Sans MS" panose="030F0702030302020204" pitchFamily="66" charset="0"/>
            </a:endParaRPr>
          </a:p>
          <a:p>
            <a:pPr marL="220980" indent="0" algn="just">
              <a:buNone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Sufrir angustia da separación das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súas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nais e dos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seus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pais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Retracción social.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O medo.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Tendencias de carácter dependente.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Vir de ter un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irmán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ou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irmá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Ter sufrido un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acontecemento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traumático previo.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Información non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axeitada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do que supón ir á clase.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423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A6417A-0D0C-4DEF-8FBF-395F748E83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419878"/>
            <a:ext cx="10363826" cy="537132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_tradnl" sz="1800" b="1" dirty="0">
                <a:effectLst/>
                <a:latin typeface="Comic Sans MS" panose="030F0702030302020204" pitchFamily="66" charset="0"/>
                <a:ea typeface="Arial Unicode MS"/>
              </a:rPr>
              <a:t>			</a:t>
            </a:r>
            <a:r>
              <a:rPr lang="es-ES_tradnl" sz="2200" b="1" dirty="0">
                <a:effectLst/>
                <a:latin typeface="Comic Sans MS" panose="030F0702030302020204" pitchFamily="66" charset="0"/>
                <a:ea typeface="Arial Unicode MS"/>
              </a:rPr>
              <a:t>INFLUENCIA DAS NAIS E DOS PAIS</a:t>
            </a:r>
          </a:p>
          <a:p>
            <a:pPr marL="0" indent="0" algn="just">
              <a:buNone/>
            </a:pP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	Á/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ó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nena/o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ó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que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lle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custa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ir á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escola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adoita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ser un crío que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na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casa percibe que os familiares “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só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viven para el”, polo que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posúe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s-ES_tradnl" sz="220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INsuficientes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habilidades de independencia.</a:t>
            </a:r>
            <a:endParaRPr lang="es-ES" sz="2200" dirty="0">
              <a:effectLst/>
              <a:latin typeface="Comic Sans MS" panose="030F0702030302020204" pitchFamily="66" charset="0"/>
              <a:ea typeface="Arial Unicode MS"/>
              <a:cs typeface="Times New Roman" panose="02020603050405020304" pitchFamily="18" charset="0"/>
            </a:endParaRPr>
          </a:p>
          <a:p>
            <a:pPr algn="just"/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	Cando a/o nena/o explica a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súa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 negativa con tremores,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queixas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, choros, temores,..., as nais e os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pais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 deben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transmitirlle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seguridade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 e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serenidade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.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_tradnl" sz="2200" b="1" dirty="0">
                <a:effectLst/>
                <a:latin typeface="Comic Sans MS" panose="030F0702030302020204" pitchFamily="66" charset="0"/>
                <a:ea typeface="Arial Unicode MS"/>
              </a:rPr>
              <a:t>			AXEITADA ADAPTACIÓN</a:t>
            </a:r>
            <a:endParaRPr lang="es-ES" sz="2200" b="1" dirty="0">
              <a:effectLst/>
              <a:latin typeface="Arial Unicode MS"/>
              <a:ea typeface="Arial Unicode MS"/>
            </a:endParaRPr>
          </a:p>
          <a:p>
            <a:pPr marL="0" indent="0">
              <a:buNone/>
            </a:pP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	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Débese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 preparar á/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ó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 nena/o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acostumándoo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 a se relacionar con diferentes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persoas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 e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tamén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  a estar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ós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pouquiños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 a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soas</a:t>
            </a:r>
            <a:r>
              <a:rPr lang="es-ES_tradnl" sz="2200" dirty="0">
                <a:effectLst/>
                <a:latin typeface="Arial Unicode MS"/>
                <a:ea typeface="Arial Unicode MS"/>
              </a:rPr>
              <a:t>.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220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é necesario 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proporcionarlle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moita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información sobre o que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facer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escola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que consiste,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siquera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como o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pasar. É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máis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axeitado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explicarlle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simplemente e con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tranquilidade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estar un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pouco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outras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nenas e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nenos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que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máis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tarde se irá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recoller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Deste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xeito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aprendizaxe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libre. A/o nena/o explora e goza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descubrindo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si mesmo as novas experiencias. Por imitación, observa que o resto das nenas e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nenos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pasan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ben e que o ambiente é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acolledor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Ademais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aprende a centra-la atención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súa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educadora e nos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xogos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propón,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esquecéndose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onde está a </a:t>
            </a:r>
            <a:r>
              <a:rPr lang="es-ES" sz="2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súa</a:t>
            </a:r>
            <a:r>
              <a:rPr lang="es-ES" sz="2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mamá.</a:t>
            </a:r>
          </a:p>
          <a:p>
            <a:pPr marL="0" indent="0" algn="ctr">
              <a:buNone/>
            </a:pP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 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Un </a:t>
            </a:r>
            <a:r>
              <a:rPr lang="es-ES_tradnl" sz="2200" dirty="0" err="1">
                <a:effectLst/>
                <a:latin typeface="Comic Sans MS" panose="030F0702030302020204" pitchFamily="66" charset="0"/>
                <a:ea typeface="Arial Unicode MS"/>
              </a:rPr>
              <a:t>saúdo</a:t>
            </a:r>
            <a:r>
              <a:rPr lang="es-ES_tradnl" sz="2200" dirty="0">
                <a:effectLst/>
                <a:latin typeface="Comic Sans MS" panose="030F0702030302020204" pitchFamily="66" charset="0"/>
                <a:ea typeface="Arial Unicode MS"/>
              </a:rPr>
              <a:t> do equipo educativo.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9463314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8</TotalTime>
  <Words>400</Words>
  <Application>Microsoft Office PowerPoint</Application>
  <PresentationFormat>Panorámica</PresentationFormat>
  <Paragraphs>29</Paragraphs>
  <Slides>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Arial Unicode MS</vt:lpstr>
      <vt:lpstr>Comic Sans MS</vt:lpstr>
      <vt:lpstr>Cricket</vt:lpstr>
      <vt:lpstr>Symbol</vt:lpstr>
      <vt:lpstr>Times New Roman</vt:lpstr>
      <vt:lpstr>Tw Cen MT</vt:lpstr>
      <vt:lpstr>Gota</vt:lpstr>
      <vt:lpstr>Imagen de mapa de bits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escuelabergondo@yahoo.es</dc:creator>
  <cp:lastModifiedBy>escuelabergondo@yahoo.es</cp:lastModifiedBy>
  <cp:revision>2</cp:revision>
  <dcterms:created xsi:type="dcterms:W3CDTF">2021-10-05T12:01:22Z</dcterms:created>
  <dcterms:modified xsi:type="dcterms:W3CDTF">2021-10-05T12:10:19Z</dcterms:modified>
</cp:coreProperties>
</file>