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A423D2-9030-459C-86A0-04E0689ACB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s-ES" dirty="0"/>
            </a:br>
            <a:r>
              <a:rPr lang="es-ES" dirty="0" err="1">
                <a:solidFill>
                  <a:srgbClr val="0070C0"/>
                </a:solidFill>
              </a:rPr>
              <a:t>xa</a:t>
            </a:r>
            <a:r>
              <a:rPr lang="es-ES" dirty="0">
                <a:solidFill>
                  <a:srgbClr val="0070C0"/>
                </a:solidFill>
              </a:rPr>
              <a:t> </a:t>
            </a:r>
            <a:r>
              <a:rPr lang="es-ES" dirty="0" err="1">
                <a:solidFill>
                  <a:srgbClr val="0070C0"/>
                </a:solidFill>
              </a:rPr>
              <a:t>veñen</a:t>
            </a:r>
            <a:r>
              <a:rPr lang="es-ES" dirty="0">
                <a:solidFill>
                  <a:srgbClr val="0070C0"/>
                </a:solidFill>
              </a:rPr>
              <a:t> os reis</a:t>
            </a:r>
          </a:p>
        </p:txBody>
      </p:sp>
    </p:spTree>
    <p:extLst>
      <p:ext uri="{BB962C8B-B14F-4D97-AF65-F5344CB8AC3E}">
        <p14:creationId xmlns:p14="http://schemas.microsoft.com/office/powerpoint/2010/main" val="240820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120B136-5D6B-481C-BE49-35C014BD6227}"/>
              </a:ext>
            </a:extLst>
          </p:cNvPr>
          <p:cNvSpPr txBox="1"/>
          <p:nvPr/>
        </p:nvSpPr>
        <p:spPr>
          <a:xfrm>
            <a:off x="1869233" y="1356460"/>
            <a:ext cx="8136293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A escasas semanas para que os Reis Magos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enchan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de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xoguetes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os zapatos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d@s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máis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pequen@s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, a televisión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lémbralles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que as existencias de sofisticados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xoguetes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aínda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non se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esgotaron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. O público infantil é durante estes días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branco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da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publicidade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televisiva. Os expertos en persuasión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sábeno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ben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aprovéitanse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diso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a través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dun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bombardeo constante de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imaxes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que bloquean 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imaxinación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das nenas e dos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nenos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.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Ademais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créalle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necesidades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artificiais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que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poucos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familias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saben controlar e, sobre todo, cultiva-lo sabio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costume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de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xogar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cos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seus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fillos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tódolos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días do ano.</a:t>
            </a:r>
            <a:r>
              <a:rPr lang="es-ES_tradnl" sz="1800" b="1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</a:p>
          <a:p>
            <a:pPr algn="just"/>
            <a:endParaRPr lang="es-ES_tradnl" b="1" dirty="0">
              <a:latin typeface="Comic Sans MS" panose="030F0702030302020204" pitchFamily="66" charset="0"/>
              <a:ea typeface="Arial Unicode MS"/>
            </a:endParaRPr>
          </a:p>
          <a:p>
            <a:pPr algn="just"/>
            <a:r>
              <a:rPr lang="es-ES_tradnl" sz="1800" b="1" dirty="0">
                <a:effectLst/>
                <a:latin typeface="Comic Sans MS" panose="030F0702030302020204" pitchFamily="66" charset="0"/>
                <a:ea typeface="Arial Unicode MS"/>
              </a:rPr>
              <a:t>*A CADA NENA/O </a:t>
            </a:r>
            <a:r>
              <a:rPr lang="es-ES_tradnl" sz="1800" b="1" dirty="0" err="1">
                <a:effectLst/>
                <a:latin typeface="Comic Sans MS" panose="030F0702030302020204" pitchFamily="66" charset="0"/>
                <a:ea typeface="Arial Unicode MS"/>
              </a:rPr>
              <a:t>O</a:t>
            </a:r>
            <a:r>
              <a:rPr lang="es-ES_tradnl" sz="1800" b="1" dirty="0">
                <a:effectLst/>
                <a:latin typeface="Comic Sans MS" panose="030F0702030302020204" pitchFamily="66" charset="0"/>
                <a:ea typeface="Arial Unicode MS"/>
              </a:rPr>
              <a:t> SEU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indent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 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Educadores,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mestres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psicólogos e pedagogos coinciden que para elixir ben 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o 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primeiro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hai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ter en conta é 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neno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súa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personalidade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 as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súas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necesidades específicas. Se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non coincide coa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súa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poden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ocorrer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dúas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cousas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: que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pequeno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se aburra e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deixe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aparcado,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ou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lle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produza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sentimentos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de frustración por querer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inculcarlle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conceptos que non está preparado para asimilar.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3668395" algn="l"/>
              </a:tabLst>
            </a:pPr>
            <a:r>
              <a:rPr lang="es-ES_tradnl" sz="1800" b="1" dirty="0">
                <a:effectLst/>
                <a:latin typeface="Comic Sans MS" panose="030F0702030302020204" pitchFamily="66" charset="0"/>
                <a:ea typeface="Arial Unicode MS"/>
              </a:rPr>
              <a:t> 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3668395" algn="l"/>
              </a:tabLst>
            </a:pPr>
            <a:r>
              <a:rPr lang="es-ES_tradnl" sz="1800" b="1" dirty="0">
                <a:effectLst/>
                <a:latin typeface="Comic Sans MS" panose="030F0702030302020204" pitchFamily="66" charset="0"/>
                <a:ea typeface="Arial Unicode MS"/>
              </a:rPr>
              <a:t> 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tabLst>
                <a:tab pos="450215" algn="l"/>
              </a:tabLst>
            </a:pPr>
            <a:endParaRPr lang="es-ES_tradnl" sz="1800" dirty="0">
              <a:effectLst/>
              <a:latin typeface="Comic Sans MS" panose="030F0702030302020204" pitchFamily="66" charset="0"/>
              <a:ea typeface="Arial Unicode MS"/>
              <a:cs typeface="Times New Roman" panose="02020603050405020304" pitchFamily="18" charset="0"/>
            </a:endParaRPr>
          </a:p>
          <a:p>
            <a:pPr indent="449580" algn="just">
              <a:tabLst>
                <a:tab pos="450215" algn="l"/>
              </a:tabLst>
            </a:pPr>
            <a:endParaRPr lang="es-ES_tradnl" dirty="0">
              <a:latin typeface="Comic Sans MS" panose="030F0702030302020204" pitchFamily="66" charset="0"/>
              <a:ea typeface="Arial Unicode MS"/>
              <a:cs typeface="Times New Roman" panose="02020603050405020304" pitchFamily="18" charset="0"/>
            </a:endParaRPr>
          </a:p>
          <a:p>
            <a:pPr indent="449580" algn="just">
              <a:tabLst>
                <a:tab pos="450215" algn="l"/>
              </a:tabLst>
            </a:pPr>
            <a:endParaRPr lang="es-ES" sz="1800" dirty="0">
              <a:effectLst/>
              <a:latin typeface="Comic Sans MS" panose="030F0702030302020204" pitchFamily="66" charset="0"/>
              <a:ea typeface="Arial Unicode MS"/>
              <a:cs typeface="Times New Roman" panose="02020603050405020304" pitchFamily="18" charset="0"/>
            </a:endParaRPr>
          </a:p>
          <a:p>
            <a:pPr marL="449580" indent="449580" algn="just"/>
            <a:r>
              <a:rPr lang="es-ES_tradnl" sz="1200" dirty="0">
                <a:effectLst/>
                <a:latin typeface="Comic Sans MS" panose="030F0702030302020204" pitchFamily="66" charset="0"/>
                <a:ea typeface="Arial Unicode MS"/>
              </a:rPr>
              <a:t> 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60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5784305-D3A2-471A-8E4E-54440F675495}"/>
              </a:ext>
            </a:extLst>
          </p:cNvPr>
          <p:cNvSpPr txBox="1"/>
          <p:nvPr/>
        </p:nvSpPr>
        <p:spPr>
          <a:xfrm>
            <a:off x="2134377" y="1252278"/>
            <a:ext cx="8390553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3668395" algn="l"/>
              </a:tabLst>
            </a:pPr>
            <a:r>
              <a:rPr lang="es-ES_tradnl" sz="1800" b="1" dirty="0">
                <a:effectLst/>
                <a:latin typeface="Comic Sans MS" panose="030F0702030302020204" pitchFamily="66" charset="0"/>
                <a:ea typeface="Arial Unicode MS"/>
              </a:rPr>
              <a:t>*UN XOGUETE PARA CADA IDADE	</a:t>
            </a:r>
          </a:p>
          <a:p>
            <a:pPr algn="just">
              <a:tabLst>
                <a:tab pos="3668395" algn="l"/>
              </a:tabLst>
            </a:pP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Durante 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primeiros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meses de vida e ata os tres anos, a evolución do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está marcada polos factores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sensoriais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Por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iso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débense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adquirir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contribúan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a favorece-las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primeiras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sensacións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cores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formas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sons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coma grandes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bonecos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cores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vistosas,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axóuxeres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ou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osos de felpa.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A partir do ano, </a:t>
            </a:r>
            <a:r>
              <a:rPr lang="es-ES_tradnl" dirty="0">
                <a:latin typeface="Comic Sans MS" panose="030F0702030302020204" pitchFamily="66" charset="0"/>
                <a:ea typeface="Arial Unicode MS"/>
              </a:rPr>
              <a:t>@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nen@ é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quen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fixa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-la atención e perfecciona o sentido do equilibrio. Son recomendables: pelotas, triciclos, coches,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para arrastrar, tambores,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encaixar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crebacabezas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sinxelos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construccións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Ós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tres anos,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obxectos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que estimulen a destreza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favorezan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espírito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creador: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crebacabezas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, plastilina, libros para colorear,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bólas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de plástico,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pandeiretas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ou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monicreques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304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26B5FCF-61FA-4E42-A71B-CC4A4C42CBE8}"/>
              </a:ext>
            </a:extLst>
          </p:cNvPr>
          <p:cNvSpPr txBox="1"/>
          <p:nvPr/>
        </p:nvSpPr>
        <p:spPr>
          <a:xfrm>
            <a:off x="867746" y="523125"/>
            <a:ext cx="10179698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sz="1800" b="1" dirty="0">
                <a:effectLst/>
                <a:latin typeface="Comic Sans MS" panose="030F0702030302020204" pitchFamily="66" charset="0"/>
                <a:ea typeface="Arial Unicode MS"/>
              </a:rPr>
              <a:t>*PARA ELIXIR BEN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Para evitar ser “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branco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” da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publicidade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é recomendable: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Comprobar se, como din os anuncios,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fomenta 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imaxinación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neno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Prestar atención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ós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prezos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ós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etiquetados. As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mellores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marcas non son necesariamente as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máis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anunciadas.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Recomendar non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encher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nestas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datas </a:t>
            </a:r>
            <a:r>
              <a:rPr lang="es-ES_tradnl" dirty="0">
                <a:latin typeface="Comic Sans MS" panose="030F0702030302020204" pitchFamily="66" charset="0"/>
                <a:ea typeface="Arial Unicode MS"/>
              </a:rPr>
              <a:t>@s </a:t>
            </a:r>
            <a:r>
              <a:rPr lang="es-ES_tradnl" dirty="0" err="1">
                <a:latin typeface="Comic Sans MS" panose="030F0702030302020204" pitchFamily="66" charset="0"/>
                <a:ea typeface="Arial Unicode MS"/>
              </a:rPr>
              <a:t>nen@s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senón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se fomenten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ó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longo do ano as actividades lúdicas dos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picariños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caros non son sinónimo de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útiles.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Escoller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seguros: sen vértices,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nin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arestas punzantes, con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materiais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seguros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inócuos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 sen productos tóxicos.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Por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Lei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tódolos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deben leva-lo anagrama CE, garantía de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calidade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seguridade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Os envases deben ser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axeitados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incluír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un etiquetado correcto e garantía.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Os productos de importación, deben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cumpri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-los mesmos requisitos.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Convén asegurarse de se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está completo por si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só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ou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ten que se completar con accesorios.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xoguetes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náuticos deberán leva-la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inscrición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“utilizar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só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auga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” onde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neno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poida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permanecer de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pé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baixo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vixilancia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 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nosa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mellor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recomendacióln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é que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lles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compredes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productos que fomenten a 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súa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imaxinación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ctr"/>
            <a:r>
              <a:rPr lang="en-US" sz="2000" b="1" dirty="0" err="1">
                <a:latin typeface="Gallery"/>
                <a:ea typeface="Times New Roman" panose="02020603050405020304" pitchFamily="18" charset="0"/>
              </a:rPr>
              <a:t>F</a:t>
            </a:r>
            <a:r>
              <a:rPr lang="en-US" sz="2000" b="1" dirty="0" err="1">
                <a:effectLst/>
                <a:latin typeface="Gallery"/>
                <a:ea typeface="Times New Roman" panose="02020603050405020304" pitchFamily="18" charset="0"/>
              </a:rPr>
              <a:t>elices</a:t>
            </a:r>
            <a:r>
              <a:rPr lang="en-US" sz="2000" b="1" dirty="0">
                <a:effectLst/>
                <a:latin typeface="Gallery"/>
                <a:ea typeface="Times New Roman" panose="02020603050405020304" pitchFamily="18" charset="0"/>
              </a:rPr>
              <a:t> Festas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ctr"/>
            <a:r>
              <a:rPr lang="en-US" b="1" dirty="0">
                <a:latin typeface="Comic Sans MS" panose="030F0702030302020204" pitchFamily="66" charset="0"/>
                <a:ea typeface="Times New Roman" panose="02020603050405020304" pitchFamily="18" charset="0"/>
              </a:rPr>
              <a:t>O</a:t>
            </a:r>
            <a:r>
              <a:rPr lang="en-US" sz="18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equipo</a:t>
            </a:r>
            <a:r>
              <a:rPr lang="en-US" sz="18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educativo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474430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15</TotalTime>
  <Words>544</Words>
  <Application>Microsoft Office PowerPoint</Application>
  <PresentationFormat>Panorámica</PresentationFormat>
  <Paragraphs>35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Comic Sans MS</vt:lpstr>
      <vt:lpstr>Gallery</vt:lpstr>
      <vt:lpstr>Symbol</vt:lpstr>
      <vt:lpstr>Times New Roman</vt:lpstr>
      <vt:lpstr>Tw Cen MT</vt:lpstr>
      <vt:lpstr>Gota</vt:lpstr>
      <vt:lpstr> xa veñen os reis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xa veñen os reis</dc:title>
  <dc:creator>escuelabergondo@yahoo.es</dc:creator>
  <cp:lastModifiedBy>escuelabergondo@yahoo.es</cp:lastModifiedBy>
  <cp:revision>1</cp:revision>
  <dcterms:created xsi:type="dcterms:W3CDTF">2021-12-02T08:09:26Z</dcterms:created>
  <dcterms:modified xsi:type="dcterms:W3CDTF">2021-12-02T08:25:15Z</dcterms:modified>
</cp:coreProperties>
</file>