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AB303-DEB1-4E29-9C16-9F43E4A2D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4966850"/>
          </a:xfrm>
        </p:spPr>
        <p:txBody>
          <a:bodyPr/>
          <a:lstStyle/>
          <a:p>
            <a:r>
              <a:rPr lang="es-ES" dirty="0"/>
              <a:t>Escola de nais/</a:t>
            </a:r>
            <a:r>
              <a:rPr lang="es-ES" dirty="0" err="1"/>
              <a:t>pais</a:t>
            </a:r>
            <a:br>
              <a:rPr lang="es-ES" dirty="0"/>
            </a:br>
            <a:br>
              <a:rPr lang="es-ES" dirty="0"/>
            </a:br>
            <a:r>
              <a:rPr lang="es-ES" sz="3600" dirty="0"/>
              <a:t>título: a comer </a:t>
            </a:r>
            <a:r>
              <a:rPr lang="es-ES" sz="3600" dirty="0" err="1"/>
              <a:t>tamén</a:t>
            </a:r>
            <a:r>
              <a:rPr lang="es-ES" sz="3600" dirty="0"/>
              <a:t> se aprende</a:t>
            </a:r>
            <a:br>
              <a:rPr lang="es-ES" dirty="0"/>
            </a:br>
            <a:br>
              <a:rPr lang="es-ES" dirty="0"/>
            </a:br>
            <a:endParaRPr lang="es-ES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6987525-A293-471C-884C-16312D354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806931"/>
              </p:ext>
            </p:extLst>
          </p:nvPr>
        </p:nvGraphicFramePr>
        <p:xfrm>
          <a:off x="1562470" y="1300785"/>
          <a:ext cx="8878518" cy="1371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8877365" imgH="1714286" progId="Paint.Picture">
                  <p:embed/>
                </p:oleObj>
              </mc:Choice>
              <mc:Fallback>
                <p:oleObj name="Imagen de mapa de bits" r:id="rId2" imgW="8877365" imgH="1714286" progId="Paint.Picture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32ECF612-BE6A-49D5-B7CF-6EA11D19EE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470" y="1300785"/>
                        <a:ext cx="8878518" cy="1371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10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321D94-1A56-4FB7-92D8-770EEB936A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96140"/>
            <a:ext cx="10363826" cy="4495059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Non é nada raro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oirlles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comentarios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ás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nais e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ós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pais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sobre as dificultades que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teñen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os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seus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meniños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para comer, pero que factores determinan éstes, en principio,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estraños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comportamentos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do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neno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?.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	Por que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unha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nena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ou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neno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adopta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unha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actitude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negativa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na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súa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alimentación? ¿Por que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lle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pode acontecer @ nen@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nunha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etapa determinada do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seu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desenvolvemento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, esta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crise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alimentaria?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	No ser humano o normal é comer con apetito, é un índice de que ´@ nen@ está a medrar san e con boa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saúde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, que se está a desenvolver con equilibrio, sen embargo este equilibrio é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fráxil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nos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primeiros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anos. Pódese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crebar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esta harmonía e entra-la nena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ou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o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neno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nunha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verdadeira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crise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;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algunhas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razóns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non dependen directamente das nais e dos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pais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, como por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exemplo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o mal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funcionamento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do estómago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ou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do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fígado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, </a:t>
            </a:r>
            <a:r>
              <a:rPr lang="es-ES_tradnl" sz="1800" dirty="0" err="1">
                <a:effectLst/>
                <a:latin typeface="Comic Sans MS" panose="030F0702030302020204" pitchFamily="66" charset="0"/>
                <a:ea typeface="Arial Unicode MS"/>
              </a:rPr>
              <a:t>outros</a:t>
            </a: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 casos é por un destete prematuro involuntario por parte da nai.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966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C040F-7CDF-4EAD-94DF-846B33DDB5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33996"/>
            <a:ext cx="10363826" cy="4557203"/>
          </a:xfrm>
        </p:spPr>
        <p:txBody>
          <a:bodyPr>
            <a:normAutofit/>
          </a:bodyPr>
          <a:lstStyle/>
          <a:p>
            <a:pPr algn="just"/>
            <a:r>
              <a:rPr lang="es-ES_tradnl" sz="1800" b="1" dirty="0">
                <a:effectLst/>
                <a:latin typeface="Cricket"/>
                <a:ea typeface="Arial Unicode MS"/>
              </a:rPr>
              <a:t>*</a:t>
            </a:r>
            <a:r>
              <a:rPr lang="es-ES_tradnl" sz="1800" b="1" u="sng" dirty="0" err="1">
                <a:effectLst/>
                <a:latin typeface="Cricket"/>
                <a:ea typeface="Arial Unicode MS"/>
              </a:rPr>
              <a:t>Unha</a:t>
            </a:r>
            <a:r>
              <a:rPr lang="es-ES_tradnl" sz="1800" b="1" u="sng" dirty="0">
                <a:effectLst/>
                <a:latin typeface="Cricket"/>
                <a:ea typeface="Arial Unicode MS"/>
              </a:rPr>
              <a:t> forma de protesta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Pero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outro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causas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dependen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gran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maneira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acción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dos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Trátase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daqueles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casos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meniños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queren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comer por un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conflicto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xurdiu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entre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o medio que o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rodea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escusa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relación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afectiva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esixencias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superiores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súa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idade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unha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remarcada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disciplina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etc.).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Noutras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ocasións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obsesión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desmesurada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polo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alimento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neste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fillo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eríxese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manipular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inconscientemente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ansiedade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utilizándoa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coma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recurso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acada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-los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caprichos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coma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chantaxe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desexos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O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chegou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se converter nun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conflicto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entre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o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fillo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se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repite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reiteradamente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chegar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se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complicar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especialmente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adoptan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actitudes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súplica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autoritarias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inquietude ante a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negativa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fillo</a:t>
            </a: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comer.</a:t>
            </a:r>
            <a:endParaRPr lang="es-ES" sz="18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095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02A36C0-29CB-4593-B73F-D82D5A816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1074198"/>
            <a:ext cx="8689976" cy="4740676"/>
          </a:xfrm>
        </p:spPr>
        <p:txBody>
          <a:bodyPr>
            <a:noAutofit/>
          </a:bodyPr>
          <a:lstStyle/>
          <a:p>
            <a:pPr algn="just"/>
            <a:r>
              <a:rPr lang="es-ES_tradnl" sz="1800" b="1" dirty="0">
                <a:solidFill>
                  <a:schemeClr val="tx1"/>
                </a:solidFill>
                <a:effectLst/>
                <a:latin typeface="Cricket"/>
                <a:ea typeface="Arial Unicode MS"/>
              </a:rPr>
              <a:t>*</a:t>
            </a:r>
            <a:r>
              <a:rPr lang="es-ES_tradnl" sz="1800" b="1" u="sng" dirty="0">
                <a:solidFill>
                  <a:schemeClr val="tx1"/>
                </a:solidFill>
                <a:effectLst/>
                <a:latin typeface="Cricket"/>
                <a:ea typeface="Arial Unicode MS"/>
              </a:rPr>
              <a:t>Cando non </a:t>
            </a:r>
            <a:r>
              <a:rPr lang="es-ES_tradnl" sz="1800" b="1" u="sng" dirty="0" err="1">
                <a:solidFill>
                  <a:schemeClr val="tx1"/>
                </a:solidFill>
                <a:effectLst/>
                <a:latin typeface="Cricket"/>
                <a:ea typeface="Arial Unicode MS"/>
              </a:rPr>
              <a:t>quere</a:t>
            </a:r>
            <a:r>
              <a:rPr lang="es-ES_tradnl" sz="1800" b="1" u="sng" dirty="0">
                <a:solidFill>
                  <a:schemeClr val="tx1"/>
                </a:solidFill>
                <a:effectLst/>
                <a:latin typeface="Cricket"/>
                <a:ea typeface="Arial Unicode MS"/>
              </a:rPr>
              <a:t> comer   </a:t>
            </a:r>
            <a:endParaRPr lang="es-E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Se nun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momento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determinado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a/o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nena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/o se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comer,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primeiro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teriamos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 non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importancia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ó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feito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non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forzalo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ningún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alimento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indispensable que non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poida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substituído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 outro, non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presentemos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ó día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seguinte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mesmo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alimento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non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quixo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día anterior.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Darlle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importancia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máis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reforza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conducta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negativa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 o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alimento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aumentariámo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probabilidade</a:t>
            </a:r>
            <a:r>
              <a:rPr lang="en-US" sz="1800" dirty="0"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que se volva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repetir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o non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querer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comer. Non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entremos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xogo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chantaxes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persisti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conducta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non comer,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sería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necesario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levar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ó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neno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un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especialista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8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	Non </a:t>
            </a:r>
            <a:r>
              <a:rPr lang="es-ES_tradnl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esquecemos</a:t>
            </a:r>
            <a:r>
              <a:rPr lang="es-ES_tradnl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que o ser humano é un todo, do que as diversas </a:t>
            </a:r>
            <a:r>
              <a:rPr lang="es-ES_tradnl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funcións</a:t>
            </a:r>
            <a:r>
              <a:rPr lang="es-ES_tradnl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non son completamente distintas </a:t>
            </a:r>
            <a:r>
              <a:rPr lang="es-ES_tradnl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unhas</a:t>
            </a:r>
            <a:r>
              <a:rPr lang="es-ES_tradnl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das </a:t>
            </a:r>
            <a:r>
              <a:rPr lang="es-ES_tradnl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outras</a:t>
            </a:r>
            <a:r>
              <a:rPr lang="es-ES_tradnl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. O tubo </a:t>
            </a:r>
            <a:r>
              <a:rPr lang="es-ES_tradnl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dixestivo</a:t>
            </a:r>
            <a:r>
              <a:rPr lang="es-ES_tradnl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está </a:t>
            </a:r>
            <a:r>
              <a:rPr lang="es-ES_tradnl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baixo</a:t>
            </a:r>
            <a:r>
              <a:rPr lang="es-ES_tradnl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 a influencia do sistema nervioso, que reacciona ante as menores </a:t>
            </a:r>
            <a:r>
              <a:rPr lang="es-ES_tradnl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emocións</a:t>
            </a:r>
            <a:r>
              <a:rPr lang="es-ES_tradnl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Arial Unicode MS"/>
                <a:cs typeface="Times New Roman" panose="02020603050405020304" pitchFamily="18" charset="0"/>
              </a:rPr>
              <a:t>.</a:t>
            </a:r>
            <a:endParaRPr lang="es-ES" sz="18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13858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1E9DE6-16C1-410F-B34E-047CBA57F2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19091"/>
            <a:ext cx="10363826" cy="5486399"/>
          </a:xfrm>
        </p:spPr>
        <p:txBody>
          <a:bodyPr>
            <a:noAutofit/>
          </a:bodyPr>
          <a:lstStyle/>
          <a:p>
            <a:pPr algn="just"/>
            <a:r>
              <a:rPr lang="es-ES_tradnl" sz="1600" b="1" dirty="0">
                <a:effectLst/>
                <a:latin typeface="Cricket"/>
                <a:ea typeface="Arial Unicode MS"/>
              </a:rPr>
              <a:t>*</a:t>
            </a:r>
            <a:r>
              <a:rPr lang="es-ES_tradnl" sz="1600" b="1" u="sng" dirty="0" err="1">
                <a:effectLst/>
                <a:latin typeface="Cricket"/>
                <a:ea typeface="Arial Unicode MS"/>
              </a:rPr>
              <a:t>Condicións</a:t>
            </a:r>
            <a:r>
              <a:rPr lang="es-ES_tradnl" sz="1600" b="1" u="sng" dirty="0">
                <a:effectLst/>
                <a:latin typeface="Cricket"/>
                <a:ea typeface="Arial Unicode MS"/>
              </a:rPr>
              <a:t> que debe </a:t>
            </a:r>
            <a:r>
              <a:rPr lang="es-ES_tradnl" sz="1600" b="1" u="sng" dirty="0" err="1">
                <a:effectLst/>
                <a:latin typeface="Cricket"/>
                <a:ea typeface="Arial Unicode MS"/>
              </a:rPr>
              <a:t>reuni</a:t>
            </a:r>
            <a:r>
              <a:rPr lang="es-ES_tradnl" sz="1600" b="1" u="sng" dirty="0">
                <a:effectLst/>
                <a:latin typeface="Cricket"/>
                <a:ea typeface="Arial Unicode MS"/>
              </a:rPr>
              <a:t>-la </a:t>
            </a:r>
            <a:r>
              <a:rPr lang="es-ES_tradnl" sz="1600" b="1" u="sng">
                <a:effectLst/>
                <a:latin typeface="Cricket"/>
                <a:ea typeface="Arial Unicode MS"/>
              </a:rPr>
              <a:t>comida d@ nen@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906780" algn="l"/>
              </a:tabLst>
            </a:pP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A dieta debe ser equilibrada.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906780" algn="l"/>
              </a:tabLst>
            </a:pP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O alimento debe ser tomado con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pracer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e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ledicia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.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906780" algn="l"/>
              </a:tabLst>
            </a:pP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O lugar onde o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neno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come debe ser alegre e tranquilo.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906780" algn="l"/>
              </a:tabLst>
            </a:pP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A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cantidade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de alimento que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lle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debemos dar debe se-la que el pida.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906780" algn="l"/>
              </a:tabLst>
            </a:pP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Debe ter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liberdade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para comer e debe comer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só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(desde que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poida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).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906780" algn="l"/>
              </a:tabLst>
            </a:pP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É normal que a/o nena/o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xogue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durante a comida (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cómpre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aceptalo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dado que é o habitual).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906780" algn="l"/>
              </a:tabLst>
            </a:pP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Debe expresa-lo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seu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gusto libremente.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906780" algn="l"/>
              </a:tabLst>
            </a:pP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O vómito, inevitable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ás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veces,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debémolo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aceptar sen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lle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dar importancia.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906780" algn="l"/>
              </a:tabLst>
            </a:pP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Se as nais e os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pais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son equilibradas/os e tranquilos, non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só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na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súa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vida,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senón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durante a comida dos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seus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fillos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,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estaranse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a crear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condicións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que impidan os problemas alimenticios con éstes.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906780" algn="l"/>
              </a:tabLst>
            </a:pP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Non é conveniente presentar demasiadas comidas novas á vez.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906780" algn="l"/>
              </a:tabLst>
            </a:pP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Finalmente, non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teñamos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présa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cando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lles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</a:t>
            </a:r>
            <a:r>
              <a:rPr lang="es-ES_tradnl" sz="1600" dirty="0" err="1">
                <a:effectLst/>
                <a:latin typeface="Comic Sans MS" panose="030F0702030302020204" pitchFamily="66" charset="0"/>
                <a:ea typeface="Arial Unicode MS"/>
              </a:rPr>
              <a:t>deamos</a:t>
            </a: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 de comer.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_tradnl" sz="1600" dirty="0">
                <a:effectLst/>
                <a:latin typeface="Comic Sans MS" panose="030F0702030302020204" pitchFamily="66" charset="0"/>
                <a:ea typeface="Arial Unicode MS"/>
              </a:rPr>
              <a:t> 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337609252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13</TotalTime>
  <Words>660</Words>
  <Application>Microsoft Office PowerPoint</Application>
  <PresentationFormat>Panorámica</PresentationFormat>
  <Paragraphs>22</Paragraphs>
  <Slides>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Arial Unicode MS</vt:lpstr>
      <vt:lpstr>Comic Sans MS</vt:lpstr>
      <vt:lpstr>Cricket</vt:lpstr>
      <vt:lpstr>Symbol</vt:lpstr>
      <vt:lpstr>Times New Roman</vt:lpstr>
      <vt:lpstr>Tw Cen MT</vt:lpstr>
      <vt:lpstr>Gota</vt:lpstr>
      <vt:lpstr>Imagen de mapa de bits</vt:lpstr>
      <vt:lpstr>Escola de nais/pais  título: a comer tamén se aprende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de nais/pais  título: a comer tamén se aprende  </dc:title>
  <dc:creator>escuelabergondo@yahoo.es</dc:creator>
  <cp:lastModifiedBy>escuelabergondo@yahoo.es</cp:lastModifiedBy>
  <cp:revision>1</cp:revision>
  <dcterms:created xsi:type="dcterms:W3CDTF">2021-10-18T18:24:47Z</dcterms:created>
  <dcterms:modified xsi:type="dcterms:W3CDTF">2021-10-18T18:38:04Z</dcterms:modified>
</cp:coreProperties>
</file>